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66" r:id="rId3"/>
    <p:sldId id="269" r:id="rId4"/>
    <p:sldId id="268" r:id="rId5"/>
    <p:sldId id="270" r:id="rId6"/>
    <p:sldId id="275" r:id="rId7"/>
    <p:sldId id="272" r:id="rId8"/>
    <p:sldId id="273" r:id="rId9"/>
    <p:sldId id="274" r:id="rId10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7F7D"/>
    <a:srgbClr val="378585"/>
    <a:srgbClr val="006699"/>
    <a:srgbClr val="2A3170"/>
    <a:srgbClr val="1E41A2"/>
    <a:srgbClr val="003399"/>
    <a:srgbClr val="3B20E0"/>
    <a:srgbClr val="D8D8D8"/>
    <a:srgbClr val="00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716" autoAdjust="0"/>
  </p:normalViewPr>
  <p:slideViewPr>
    <p:cSldViewPr>
      <p:cViewPr varScale="1">
        <p:scale>
          <a:sx n="104" d="100"/>
          <a:sy n="104" d="100"/>
        </p:scale>
        <p:origin x="18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FF8512-1802-4C26-9736-402DD9CB255B}" type="datetimeFigureOut">
              <a:rPr lang="ko-KR" altLang="en-US"/>
              <a:pPr>
                <a:defRPr/>
              </a:pPr>
              <a:t>2025-08-26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A59FE2-4A04-43F2-82BB-4506F23F1C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96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2F92B4-2B86-42D0-8240-68BCD5B67988}" type="datetimeFigureOut">
              <a:rPr lang="ko-KR" altLang="en-US"/>
              <a:pPr>
                <a:defRPr/>
              </a:pPr>
              <a:t>2025-08-26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AFE15B0-4E8D-46BC-8DDC-A62C2CA0B8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08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3B8E6-86F0-4E01-B0AC-7ABA3383DD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677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655BD-9574-4E53-9862-DBFE6B0AC2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51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17B60-70E9-4EB2-9995-4DB11CF120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13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A2788-F0BF-409C-B98F-3276ECE5FA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361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0F03C-A8BE-4575-A8E6-17DA175742B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9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4E0C5-7F26-4F58-B496-E314DCBE0D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4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81DC-1323-43CE-AC83-8002851223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247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D15A1-70BE-481F-83BC-D29D0711B4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7678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0D445-89F3-4CDB-A2AB-F8860D3990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448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B36D4-13EE-4E37-A4ED-0C6D9BD35C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0227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4559C-85FE-4986-9BC5-361E11D6E1E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240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42C043C-D376-430F-950E-4888F9AE1D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251520" y="126876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251520" y="6093296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KSME-LG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퓨처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홈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테크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800225" y="2616094"/>
            <a:ext cx="554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제목 기재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895600" y="4159432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o-KR" altLang="en-US" sz="2400" b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팀명</a:t>
            </a:r>
            <a:r>
              <a:rPr lang="ko-KR" altLang="en-US" sz="2400" b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기재 </a:t>
            </a:r>
            <a:endParaRPr lang="en-US" altLang="ko-KR" sz="2400" b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97644" y="6167301"/>
            <a:ext cx="6084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1600" b="1" i="1" dirty="0">
                <a:solidFill>
                  <a:schemeClr val="bg2"/>
                </a:solidFill>
              </a:rPr>
              <a:t> </a:t>
            </a:r>
            <a:r>
              <a:rPr lang="ko-KR" altLang="en-US" sz="1600" b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주최 </a:t>
            </a:r>
            <a:r>
              <a:rPr lang="en-US" altLang="ko-KR" sz="1600" b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</a:t>
            </a:r>
            <a:r>
              <a:rPr lang="en-US" altLang="ko-KR" sz="1600" b="1" dirty="0">
                <a:solidFill>
                  <a:schemeClr val="bg2"/>
                </a:solidFill>
              </a:rPr>
              <a:t> </a:t>
            </a:r>
            <a:r>
              <a:rPr lang="ko-KR" altLang="en-US" sz="1600" b="1" dirty="0">
                <a:solidFill>
                  <a:schemeClr val="bg2"/>
                </a:solidFill>
              </a:rPr>
              <a:t> </a:t>
            </a:r>
            <a:endParaRPr lang="en-US" altLang="ko-KR" sz="1600" b="1" dirty="0">
              <a:solidFill>
                <a:schemeClr val="bg2"/>
              </a:solidFill>
            </a:endParaRPr>
          </a:p>
        </p:txBody>
      </p:sp>
      <p:pic>
        <p:nvPicPr>
          <p:cNvPr id="17" name="그림 13" descr="ksmelogo(korean)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442" y="6237582"/>
            <a:ext cx="1504939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0"/>
          <p:cNvSpPr txBox="1">
            <a:spLocks noChangeArrowheads="1"/>
          </p:cNvSpPr>
          <p:nvPr/>
        </p:nvSpPr>
        <p:spPr bwMode="auto">
          <a:xfrm>
            <a:off x="6165091" y="764703"/>
            <a:ext cx="2520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ko-KR" altLang="en-US" sz="2400" b="1" i="1" dirty="0">
                <a:solidFill>
                  <a:schemeClr val="tx2">
                    <a:lumMod val="65000"/>
                    <a:lumOff val="3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발표심사제안서</a:t>
            </a:r>
            <a:endParaRPr lang="ko-KR" altLang="en-US" sz="2800" b="1" i="1" dirty="0">
              <a:solidFill>
                <a:schemeClr val="tx2">
                  <a:lumMod val="65000"/>
                  <a:lumOff val="3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18FCAD0B-E3BA-F485-4E87-A8DE7D9C35A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727115" y="6137773"/>
            <a:ext cx="1222375" cy="39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24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B4D4E9-1E11-F80E-9387-E9F95AA23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5CA52B3-F0C1-E9F1-B319-A687909EF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041CB3A-8E0D-863D-A9B4-C9C05BA5199B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2E150FA-17C4-8BC2-4950-8EE9001F9D00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2F0C6829-5921-B2CD-8355-0B6B13E2F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68397"/>
              </p:ext>
            </p:extLst>
          </p:nvPr>
        </p:nvGraphicFramePr>
        <p:xfrm>
          <a:off x="358488" y="3871761"/>
          <a:ext cx="8290335" cy="2208113"/>
        </p:xfrm>
        <a:graphic>
          <a:graphicData uri="http://schemas.openxmlformats.org/drawingml/2006/table">
            <a:tbl>
              <a:tblPr/>
              <a:tblGrid>
                <a:gridCol w="325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168">
                  <a:extLst>
                    <a:ext uri="{9D8B030D-6E8A-4147-A177-3AD203B41FA5}">
                      <a16:colId xmlns:a16="http://schemas.microsoft.com/office/drawing/2014/main" val="535516297"/>
                    </a:ext>
                  </a:extLst>
                </a:gridCol>
                <a:gridCol w="1405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6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5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940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소속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E-MAIL</a:t>
                      </a:r>
                      <a:endParaRPr lang="en-US" sz="1200" kern="0" spc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대표자</a:t>
                      </a:r>
                      <a:endParaRPr lang="en-US" sz="1200" kern="0" spc="0" dirty="0">
                        <a:solidFill>
                          <a:srgbClr val="3B20E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홍길동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○○대학교 ○○○학과 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3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학년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ksme@ksme.or.kr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94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지도교수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sz="1200" kern="0" spc="0" dirty="0">
                        <a:solidFill>
                          <a:srgbClr val="3B20E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김철수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○○대학교 ○○○학과 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XXX@XXX.co.kr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3B20E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지도교수 확인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 철 수               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서명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891013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팀원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0" spc="0" dirty="0" err="1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김길동</a:t>
                      </a:r>
                      <a:endParaRPr lang="ko-KR" altLang="en-US" sz="1200" kern="0" spc="0" dirty="0">
                        <a:solidFill>
                          <a:srgbClr val="3B20E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SEMES 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연구소 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책임연구원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XXX@XXX.co.kr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25C2DF6C-EAF7-002F-3633-6763E7803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90003"/>
              </p:ext>
            </p:extLst>
          </p:nvPr>
        </p:nvGraphicFramePr>
        <p:xfrm>
          <a:off x="367904" y="1709482"/>
          <a:ext cx="8280920" cy="1656183"/>
        </p:xfrm>
        <a:graphic>
          <a:graphicData uri="http://schemas.openxmlformats.org/drawingml/2006/table">
            <a:tbl>
              <a:tblPr/>
              <a:tblGrid>
                <a:gridCol w="1030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7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5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846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861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참가팀명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참가 구분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□ 전문가 그룹   □ 젊은 공학자 그룹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4" marR="14714" marT="14714" marB="14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5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아이디어 제목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12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대표자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신청인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소속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휴대폰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E-mail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홍길동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○○대학교 ○○○학과 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010-xxx-xxxx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ksme@ksme.or.kr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서울시 강남구 </a:t>
                      </a:r>
                      <a:r>
                        <a:rPr lang="ko-KR" altLang="en-US" sz="1200" b="0" kern="0" spc="0" dirty="0" err="1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테헤란로</a:t>
                      </a: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 </a:t>
                      </a:r>
                      <a:r>
                        <a:rPr lang="en-US" altLang="ko-KR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 </a:t>
                      </a: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한국과학기술회관 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직사각형 14">
            <a:extLst>
              <a:ext uri="{FF2B5EF4-FFF2-40B4-BE49-F238E27FC236}">
                <a16:creationId xmlns:a16="http://schemas.microsoft.com/office/drawing/2014/main" id="{23E94706-B2D2-7395-72DE-AAC5774A7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3533207"/>
            <a:ext cx="14847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600" dirty="0">
                <a:latin typeface="HY견고딕" pitchFamily="18" charset="-127"/>
                <a:ea typeface="HY견고딕" pitchFamily="18" charset="-127"/>
              </a:rPr>
              <a:t>팀원 인적사항</a:t>
            </a:r>
          </a:p>
        </p:txBody>
      </p:sp>
      <p:sp>
        <p:nvSpPr>
          <p:cNvPr id="9" name="직사각형 15">
            <a:extLst>
              <a:ext uri="{FF2B5EF4-FFF2-40B4-BE49-F238E27FC236}">
                <a16:creationId xmlns:a16="http://schemas.microsoft.com/office/drawing/2014/main" id="{9061EE5B-DCD4-32BE-227A-75DB6A1C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74" y="6141785"/>
            <a:ext cx="8857108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팀원 인적사항에 대표자를 포함하여 기재</a:t>
            </a:r>
            <a:endParaRPr lang="en-US" altLang="ko-KR" sz="11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젊은 공학자 그룹의 경우 지도교수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또는 연구 책임자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정보를 포함하여 기재하여야 하며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반드시 지도교수의 확인을 받아야 합니다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1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모서리가 둥근 직사각형 8">
            <a:extLst>
              <a:ext uri="{FF2B5EF4-FFF2-40B4-BE49-F238E27FC236}">
                <a16:creationId xmlns:a16="http://schemas.microsoft.com/office/drawing/2014/main" id="{C9F5DFF4-FD7F-8C5C-732A-86578ECCCA49}"/>
              </a:ext>
            </a:extLst>
          </p:cNvPr>
          <p:cNvSpPr/>
          <p:nvPr/>
        </p:nvSpPr>
        <p:spPr>
          <a:xfrm>
            <a:off x="367905" y="1157493"/>
            <a:ext cx="1827832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o-KR" altLang="en-US" sz="20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기본제출정보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68002F38-4A74-8221-951B-B528511E5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KSME-LG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퓨처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홈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테크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1912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5C0E52-1894-5562-C6D3-2F8BC5A45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CB8EC7C-2D19-0010-5CBA-5B165B9A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A1C5469-8D50-04BB-441E-26D276D89A5D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8280E9B-653E-BA3F-3AF6-49E6EC0D0109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7972F242-8042-384C-5A95-532110C586C8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838BEBDD-CCDF-116B-DC9F-BF5BD556BA4A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정의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509935A7-3BDE-655A-84C6-35C5EDAF7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2000" i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000" i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아이디어를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000" i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명확하게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000" i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정의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155678EC-6CF7-E8E4-3C0B-4FCFEAA2E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KSME-LG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퓨처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홈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테크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2320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C6C964-C613-E3A1-19E0-52B08C407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6265213-3816-B822-67E3-2FED1325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C1A78CF-60AF-0960-90CA-0A85FED336A7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6F608D1-198A-F717-C116-4FB91BED0828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A3E01FD2-B4D7-F695-73A1-EF8D259F92FF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89665E38-4153-C42D-1158-DC87BCF42C89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목적 및 필요성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348626D5-4891-9815-CFBA-9A9030303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아이디어의 목적과 필요성을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4F5144C-A25F-BBCC-1AD7-9A92A2225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KSME-LG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퓨처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홈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테크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6464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2EF85E-C69B-5A49-822E-6C14B91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8D86751-9F27-4BAE-D1AE-D3E511F56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617A1CB-969A-65A0-13F9-6DAC7098BA9A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DF62F72F-3CA8-6A47-E04E-0861077529B4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80B2A83A-EDE4-05DC-6862-00397CA71087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E55C844C-791E-60AC-F521-CAC80281BF13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구현 방법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8CBC3482-48AA-833F-A967-C3439C441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 구현을 위한 방법의 제시 및 관련 이론 또는 근거 제시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318E6C98-65F2-665C-7F14-20D55EE50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KSME-LG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퓨처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홈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테크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1259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995D7D-0C71-8DA5-99BD-A87AF3260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61E1D79-F65F-C175-5EF2-23C7F56D7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0ADF0C3-A240-C016-55E2-FF8EFAEDBF48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C0F04B6-371B-FB4F-5CA9-17B3C974DEB8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325DC02F-3B2C-A69D-D9D1-0BD49C201B77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A2C32E26-3956-560D-2684-2B09121F12EB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</a:t>
            </a:r>
            <a:r>
              <a:rPr lang="ko-KR" altLang="en-US" sz="2000" b="1" dirty="0" err="1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혁신성</a:t>
            </a:r>
            <a:endParaRPr lang="ko-KR" altLang="en-US" sz="2000" b="1" dirty="0">
              <a:solidFill>
                <a:srgbClr val="2A317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C27FFCB-46D0-65CD-89FA-26450F7F6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KSME-LG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퓨처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홈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테크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2E9A2A6C-7C47-FFD2-8695-273CE8BD7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기존 기술 또는 시스템과의 차별성 및 </a:t>
            </a:r>
            <a:r>
              <a:rPr lang="ko-KR" altLang="en-US" sz="2000" i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혁신성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777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6A0F4C-531B-4693-7A32-A642F7965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5F5A309-B588-83BC-01F2-038DFB304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A856A4B-9A0F-AD6D-3BB2-551566B86DEB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BC792C0-7713-CC3C-E75D-EE955FC8E134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E69E82D6-E963-683E-DB26-146FBD590442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D7F3FA4B-95DB-EDDE-EEC1-3908265F8A65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예상되는 제약조건 및 문제 해결 방법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A18B8800-BC60-3C6E-8A9A-9FD18F81B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아이디어를 구현하기 위한 제약조건과 그 해결 방법을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아이디어를 구현하기 위한 비용 및 경제성을 분석하여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E88C80D7-10DE-BA5C-FAFF-796B53AA9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KSME-LG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퓨처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홈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테크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087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DF50E1-BA38-DC57-DB37-A2C9158EE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B2E8E5-7E93-FDD0-925C-B2CB7FCA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6407DCF-A34C-5DF4-AF4F-392388FE34B9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D88ECD9D-B51D-5BA5-B999-4D7F87D7650E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3C3E2F1C-6F2A-3311-BDEE-E3BDE1FD2F1E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C108AFA8-CD52-C1E9-F509-EB81F7E8405D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기대효과 및 활용방안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BAE70941-6DBE-77D5-09E6-8C07915B7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아이디어의  활용방안 및 기대효과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E4B1E386-4D14-FBE1-5396-96B0BC4FD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KSME-LG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퓨처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홈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테크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5873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B47FB7-3326-5889-76AF-1CCF5EEDE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2C50C52-DFE2-0A64-D743-2843E7FED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06F204D-9715-0F76-9B7D-31B94CFC9F2E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10B32E2-63F9-E13C-1AAC-5489D9FD00E8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30DE2175-589D-F0C1-46C1-72C26F8CC763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F139AE40-BC15-286E-4045-4511B23B99FA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관련 제출 자료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596D85B-BB08-633F-0556-3EF18CFE4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제안된 아이디어와 관련된  참고문헌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자료 등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6F5756F0-FB57-A03E-C75A-00C1C6AA8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KSME-LG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퓨처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홈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테크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05277367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344</Words>
  <Application>Microsoft Office PowerPoint</Application>
  <PresentationFormat>화면 슬라이드 쇼(4:3)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HY견고딕</vt:lpstr>
      <vt:lpstr>HY헤드라인M</vt:lpstr>
      <vt:lpstr>굴림</vt:lpstr>
      <vt:lpstr>맑은 고딕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엠아이케이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김정배</dc:creator>
  <cp:lastModifiedBy>[대한기계학회]양혜진</cp:lastModifiedBy>
  <cp:revision>88</cp:revision>
  <cp:lastPrinted>2025-03-26T07:18:33Z</cp:lastPrinted>
  <dcterms:created xsi:type="dcterms:W3CDTF">2005-10-17T02:40:15Z</dcterms:created>
  <dcterms:modified xsi:type="dcterms:W3CDTF">2025-08-26T05:10:07Z</dcterms:modified>
</cp:coreProperties>
</file>